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7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D00"/>
    <a:srgbClr val="FF932E"/>
    <a:srgbClr val="03D200"/>
    <a:srgbClr val="D93C00"/>
    <a:srgbClr val="76D6FF"/>
    <a:srgbClr val="1FFFC3"/>
    <a:srgbClr val="5FFDE1"/>
    <a:srgbClr val="0CFDBE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3089"/>
  </p:normalViewPr>
  <p:slideViewPr>
    <p:cSldViewPr snapToGrid="0" snapToObjects="1">
      <p:cViewPr>
        <p:scale>
          <a:sx n="45" d="100"/>
          <a:sy n="45" d="100"/>
        </p:scale>
        <p:origin x="712" y="14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8A135-F466-B342-B9F3-9F5E1B944E68}" type="datetimeFigureOut">
              <a:rPr lang="pt-BR" smtClean="0"/>
              <a:t>05/10/2018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11AC-0F73-5C42-AECB-0537D6BFD6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0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B453EB1-E1D8-3A45-88D0-DF0018F15859}" type="datetimeFigureOut">
              <a:rPr lang="pt-BR" smtClean="0"/>
              <a:t>05/10/2018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B02947F9-9142-6F4B-B1D9-33AB1CE60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67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6E62677-C099-8445-A0EF-DE2833DC4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6751"/>
          <a:stretch/>
        </p:blipFill>
        <p:spPr>
          <a:xfrm rot="5400000">
            <a:off x="-876316" y="868681"/>
            <a:ext cx="4206240" cy="24688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89D1911-0DBF-0D4C-AE8B-C22BFCDD9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6273"/>
          <a:stretch/>
        </p:blipFill>
        <p:spPr>
          <a:xfrm>
            <a:off x="1447496" y="118207"/>
            <a:ext cx="9142831" cy="412384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D5BCFAD-F997-A748-9AEB-F93C8CE493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035505" y="118207"/>
            <a:ext cx="3894904" cy="412384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59F7D65-F7D6-C147-B29C-24130F6A79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566625" y="1807193"/>
            <a:ext cx="2341375" cy="237560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8D00EFD-1A1B-0F4B-B6F3-EDE44733AD08}"/>
              </a:ext>
            </a:extLst>
          </p:cNvPr>
          <p:cNvSpPr/>
          <p:nvPr userDrawn="1"/>
        </p:nvSpPr>
        <p:spPr>
          <a:xfrm>
            <a:off x="-7637" y="-2"/>
            <a:ext cx="32406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5400" b="1" dirty="0">
              <a:latin typeface="Perpetua" panose="02020502060401020303" pitchFamily="18" charset="77"/>
            </a:endParaRPr>
          </a:p>
          <a:p>
            <a:pPr algn="ctr"/>
            <a:r>
              <a:rPr lang="pt-BR" sz="5400" b="1" dirty="0">
                <a:latin typeface="Perpetua" panose="02020502060401020303" pitchFamily="18" charset="77"/>
              </a:rPr>
              <a:t>Simpósio de Florestas de Produção e Proteção em  Mato Grosso </a:t>
            </a:r>
          </a:p>
          <a:p>
            <a:pPr algn="ctr"/>
            <a:r>
              <a:rPr lang="pt-BR" sz="5400" b="1" dirty="0">
                <a:latin typeface="Perpetua" panose="02020502060401020303" pitchFamily="18" charset="77"/>
              </a:rPr>
              <a:t>Encontro de Atualizações Florestais do PET/EF</a:t>
            </a:r>
          </a:p>
          <a:p>
            <a:pPr algn="ctr"/>
            <a:r>
              <a:rPr lang="pt-BR" sz="5400" b="1" dirty="0">
                <a:latin typeface="Perpetua" panose="02020502060401020303" pitchFamily="18" charset="77"/>
              </a:rPr>
              <a:t>Semana Acadêmica da Engenharia Florestal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9480DCA-3705-FF46-93B8-DF73A84F1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6751"/>
          <a:stretch/>
        </p:blipFill>
        <p:spPr>
          <a:xfrm rot="16200000">
            <a:off x="29061729" y="868680"/>
            <a:ext cx="4206240" cy="2468879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0E8F4D3-BBB5-B340-9CA9-5993B5E2402C}"/>
              </a:ext>
            </a:extLst>
          </p:cNvPr>
          <p:cNvGrpSpPr/>
          <p:nvPr userDrawn="1"/>
        </p:nvGrpSpPr>
        <p:grpSpPr>
          <a:xfrm>
            <a:off x="-34641" y="4205638"/>
            <a:ext cx="32399288" cy="719658"/>
            <a:chOff x="0" y="4323396"/>
            <a:chExt cx="32399288" cy="719658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4F7DF69-EAF2-F948-8C82-B14279D73280}"/>
                </a:ext>
              </a:extLst>
            </p:cNvPr>
            <p:cNvSpPr/>
            <p:nvPr/>
          </p:nvSpPr>
          <p:spPr>
            <a:xfrm>
              <a:off x="0" y="4685394"/>
              <a:ext cx="32399288" cy="357660"/>
            </a:xfrm>
            <a:prstGeom prst="rect">
              <a:avLst/>
            </a:prstGeom>
            <a:solidFill>
              <a:srgbClr val="FF932E"/>
            </a:solidFill>
            <a:ln>
              <a:solidFill>
                <a:srgbClr val="FF9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B6A68F0-F8CD-0D41-A6E3-BF31C6D91074}"/>
                </a:ext>
              </a:extLst>
            </p:cNvPr>
            <p:cNvSpPr/>
            <p:nvPr/>
          </p:nvSpPr>
          <p:spPr>
            <a:xfrm>
              <a:off x="0" y="4323396"/>
              <a:ext cx="32399288" cy="357660"/>
            </a:xfrm>
            <a:prstGeom prst="rect">
              <a:avLst/>
            </a:prstGeom>
            <a:solidFill>
              <a:srgbClr val="03D200"/>
            </a:solidFill>
            <a:ln>
              <a:solidFill>
                <a:srgbClr val="03D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E1195B9-7B63-0F40-9DBE-3D2D4DE8F4AF}"/>
              </a:ext>
            </a:extLst>
          </p:cNvPr>
          <p:cNvGrpSpPr/>
          <p:nvPr userDrawn="1"/>
        </p:nvGrpSpPr>
        <p:grpSpPr>
          <a:xfrm>
            <a:off x="-7637" y="39783637"/>
            <a:ext cx="32399288" cy="719658"/>
            <a:chOff x="0" y="4323396"/>
            <a:chExt cx="32399288" cy="719658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30F88BD-DC0C-9F45-9A5D-9B0E45947767}"/>
                </a:ext>
              </a:extLst>
            </p:cNvPr>
            <p:cNvSpPr/>
            <p:nvPr/>
          </p:nvSpPr>
          <p:spPr>
            <a:xfrm>
              <a:off x="0" y="4685394"/>
              <a:ext cx="32399288" cy="357660"/>
            </a:xfrm>
            <a:prstGeom prst="rect">
              <a:avLst/>
            </a:prstGeom>
            <a:solidFill>
              <a:srgbClr val="FF932E"/>
            </a:solidFill>
            <a:ln>
              <a:solidFill>
                <a:srgbClr val="FF9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B289AB2-BBDC-494F-B5D5-C6607377998B}"/>
                </a:ext>
              </a:extLst>
            </p:cNvPr>
            <p:cNvSpPr/>
            <p:nvPr/>
          </p:nvSpPr>
          <p:spPr>
            <a:xfrm>
              <a:off x="0" y="4323396"/>
              <a:ext cx="32399288" cy="357660"/>
            </a:xfrm>
            <a:prstGeom prst="rect">
              <a:avLst/>
            </a:prstGeom>
            <a:solidFill>
              <a:srgbClr val="03D200"/>
            </a:solidFill>
            <a:ln>
              <a:solidFill>
                <a:srgbClr val="03D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9ADDA8AB-D302-6E49-B82B-9AA57635A55B}"/>
              </a:ext>
            </a:extLst>
          </p:cNvPr>
          <p:cNvSpPr/>
          <p:nvPr userDrawn="1"/>
        </p:nvSpPr>
        <p:spPr>
          <a:xfrm>
            <a:off x="-34641" y="40427394"/>
            <a:ext cx="12613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Perpetua" panose="02020502060401020303" pitchFamily="18" charset="77"/>
              </a:rPr>
              <a:t>APOIO</a:t>
            </a:r>
            <a:endParaRPr lang="pt-BR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E368464-D2E0-E645-BEF5-20D81DC02AE5}"/>
              </a:ext>
            </a:extLst>
          </p:cNvPr>
          <p:cNvGrpSpPr/>
          <p:nvPr userDrawn="1"/>
        </p:nvGrpSpPr>
        <p:grpSpPr>
          <a:xfrm>
            <a:off x="378636" y="41443813"/>
            <a:ext cx="12200647" cy="1550404"/>
            <a:chOff x="378636" y="41687179"/>
            <a:chExt cx="12200647" cy="1550404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D202C04F-13EA-EC4B-9A68-771324423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6819" y="41940340"/>
              <a:ext cx="3288681" cy="1024036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1CEF784C-813F-114C-89E3-C82F49F33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577"/>
            <a:stretch/>
          </p:blipFill>
          <p:spPr>
            <a:xfrm>
              <a:off x="7416616" y="41687179"/>
              <a:ext cx="5162667" cy="1550404"/>
            </a:xfrm>
            <a:prstGeom prst="rect">
              <a:avLst/>
            </a:prstGeom>
          </p:spPr>
        </p:pic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3EC79403-67F3-5E4D-A6DF-0C87053D996E}"/>
                </a:ext>
              </a:extLst>
            </p:cNvPr>
            <p:cNvGrpSpPr/>
            <p:nvPr/>
          </p:nvGrpSpPr>
          <p:grpSpPr>
            <a:xfrm>
              <a:off x="378636" y="41801382"/>
              <a:ext cx="3674222" cy="1301951"/>
              <a:chOff x="5005722" y="33674747"/>
              <a:chExt cx="3674222" cy="1301951"/>
            </a:xfrm>
          </p:grpSpPr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71E408F7-C3C7-7E49-BF42-1896BF584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5722" y="33674747"/>
                <a:ext cx="1149140" cy="1144032"/>
              </a:xfrm>
              <a:prstGeom prst="rect">
                <a:avLst/>
              </a:prstGeom>
            </p:spPr>
          </p:pic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DEE1542B-F579-8648-BC05-3012B6943A0A}"/>
                  </a:ext>
                </a:extLst>
              </p:cNvPr>
              <p:cNvSpPr/>
              <p:nvPr/>
            </p:nvSpPr>
            <p:spPr>
              <a:xfrm>
                <a:off x="6154862" y="33694794"/>
                <a:ext cx="2525082" cy="1281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8000" b="1" dirty="0">
                    <a:solidFill>
                      <a:srgbClr val="007D00"/>
                    </a:solidFill>
                    <a:latin typeface="Perpetua" panose="02020502060401020303" pitchFamily="18" charset="77"/>
                  </a:rPr>
                  <a:t>FENF</a:t>
                </a:r>
                <a:endParaRPr lang="pt-BR" sz="8000" dirty="0">
                  <a:solidFill>
                    <a:srgbClr val="007D00"/>
                  </a:solidFill>
                </a:endParaRPr>
              </a:p>
            </p:txBody>
          </p:sp>
        </p:grpSp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A3B87C8B-97FE-AC45-BDE5-4D8A8372A2CC}"/>
              </a:ext>
            </a:extLst>
          </p:cNvPr>
          <p:cNvSpPr/>
          <p:nvPr userDrawn="1"/>
        </p:nvSpPr>
        <p:spPr>
          <a:xfrm>
            <a:off x="20030541" y="40448593"/>
            <a:ext cx="12368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Perpetua" panose="02020502060401020303" pitchFamily="18" charset="77"/>
              </a:rPr>
              <a:t>ORGANIZAÇÃO </a:t>
            </a:r>
            <a:endParaRPr lang="pt-BR" dirty="0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9D4C3A73-CF39-0448-856A-23A5331CDCB4}"/>
              </a:ext>
            </a:extLst>
          </p:cNvPr>
          <p:cNvGrpSpPr/>
          <p:nvPr userDrawn="1"/>
        </p:nvGrpSpPr>
        <p:grpSpPr>
          <a:xfrm>
            <a:off x="20107164" y="41443813"/>
            <a:ext cx="11601672" cy="1575641"/>
            <a:chOff x="15953619" y="41472242"/>
            <a:chExt cx="11601672" cy="1575641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490882F9-5DF1-0E44-A8B9-F12BA03F4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3084" t="14988" r="20723" b="18760"/>
            <a:stretch/>
          </p:blipFill>
          <p:spPr>
            <a:xfrm>
              <a:off x="22584194" y="41572215"/>
              <a:ext cx="1697507" cy="1360951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0B2DC649-76B7-CA49-BDC5-46C9B18B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050834" y="41576313"/>
              <a:ext cx="2874338" cy="1305443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BCB1AE5B-3D9A-CB48-971D-68F0C8F1E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53619" y="41558016"/>
              <a:ext cx="1809357" cy="1360951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2A277BA6-5910-1943-8F4A-7B4B7C27A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4371" t="34557" r="14722" b="42828"/>
            <a:stretch/>
          </p:blipFill>
          <p:spPr>
            <a:xfrm>
              <a:off x="21209909" y="41572215"/>
              <a:ext cx="1086788" cy="1408262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436FC965-4C48-4748-9EA5-4805BB61E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" t="59149" r="44627"/>
            <a:stretch/>
          </p:blipFill>
          <p:spPr>
            <a:xfrm>
              <a:off x="24569198" y="41495339"/>
              <a:ext cx="1410010" cy="1467392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EC644FDF-D6C8-3243-B401-7B80E68B8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3133" t="19222" r="-2071" b="30436"/>
            <a:stretch/>
          </p:blipFill>
          <p:spPr>
            <a:xfrm>
              <a:off x="26266705" y="41472242"/>
              <a:ext cx="1288586" cy="1552578"/>
            </a:xfrm>
            <a:prstGeom prst="rect">
              <a:avLst/>
            </a:prstGeom>
          </p:spPr>
        </p:pic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2571920F-FB53-2043-84FA-826B5CE2DAEE}"/>
                </a:ext>
              </a:extLst>
            </p:cNvPr>
            <p:cNvSpPr/>
            <p:nvPr/>
          </p:nvSpPr>
          <p:spPr>
            <a:xfrm>
              <a:off x="26228521" y="42790051"/>
              <a:ext cx="278970" cy="257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09DEAD86-F907-BA47-AAEC-BDABAF54223B}"/>
              </a:ext>
            </a:extLst>
          </p:cNvPr>
          <p:cNvCxnSpPr>
            <a:cxnSpLocks/>
          </p:cNvCxnSpPr>
          <p:nvPr userDrawn="1"/>
        </p:nvCxnSpPr>
        <p:spPr>
          <a:xfrm>
            <a:off x="16080690" y="9460762"/>
            <a:ext cx="0" cy="3032287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0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emailautor@gmail.com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2750398-DB0C-1347-B182-9AEEC59BE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51"/>
          <a:stretch/>
        </p:blipFill>
        <p:spPr>
          <a:xfrm rot="16200000">
            <a:off x="155368200" y="20087056"/>
            <a:ext cx="21503281" cy="163306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58EE689-9286-2244-AFC8-19F81BACE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6099" y="22713895"/>
            <a:ext cx="21240307" cy="66294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D5EB698-DA5C-D642-85F3-1A28FDB6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31455" y="30697800"/>
            <a:ext cx="18669595" cy="646031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426EA23-7262-5F4A-BC18-FF96527F6ACB}"/>
              </a:ext>
            </a:extLst>
          </p:cNvPr>
          <p:cNvSpPr txBox="1"/>
          <p:nvPr/>
        </p:nvSpPr>
        <p:spPr>
          <a:xfrm>
            <a:off x="140295704" y="18034012"/>
            <a:ext cx="18945209" cy="414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0" b="1" dirty="0">
                <a:latin typeface="Perpetua" panose="02020502060401020303" pitchFamily="18" charset="77"/>
              </a:rPr>
              <a:t>APOIADORES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175B396-2CEE-444D-B985-E08678E67F59}"/>
              </a:ext>
            </a:extLst>
          </p:cNvPr>
          <p:cNvSpPr/>
          <p:nvPr/>
        </p:nvSpPr>
        <p:spPr>
          <a:xfrm>
            <a:off x="137645180" y="17475201"/>
            <a:ext cx="1346012" cy="21528799"/>
          </a:xfrm>
          <a:prstGeom prst="rect">
            <a:avLst/>
          </a:prstGeom>
          <a:solidFill>
            <a:srgbClr val="FF932E"/>
          </a:solidFill>
          <a:ln>
            <a:solidFill>
              <a:srgbClr val="FF9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21EC262-21DD-9C4B-BD34-569118ECC9A1}"/>
              </a:ext>
            </a:extLst>
          </p:cNvPr>
          <p:cNvSpPr/>
          <p:nvPr/>
        </p:nvSpPr>
        <p:spPr>
          <a:xfrm>
            <a:off x="136382169" y="17475203"/>
            <a:ext cx="1260695" cy="21528796"/>
          </a:xfrm>
          <a:prstGeom prst="rect">
            <a:avLst/>
          </a:prstGeom>
          <a:solidFill>
            <a:srgbClr val="03D200"/>
          </a:solidFill>
          <a:ln>
            <a:solidFill>
              <a:srgbClr val="03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919EE403-8FD0-8545-86A0-F5BEA75D5FAC}"/>
              </a:ext>
            </a:extLst>
          </p:cNvPr>
          <p:cNvSpPr/>
          <p:nvPr/>
        </p:nvSpPr>
        <p:spPr>
          <a:xfrm>
            <a:off x="-7637" y="5048785"/>
            <a:ext cx="32399288" cy="441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2024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pt-BR" sz="6000" b="1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TÍTULO DO resumo: CENTRALIZADO, FONTE Courier New 60, NEGRITO, CAIXA ALTA </a:t>
            </a:r>
            <a:endParaRPr lang="pt-BR" sz="3200" cap="all" dirty="0">
              <a:solidFill>
                <a:srgbClr val="000000"/>
              </a:solidFill>
              <a:latin typeface="Courier New" panose="02070309020205020404" pitchFamily="49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920240" algn="ctr">
              <a:lnSpc>
                <a:spcPct val="115000"/>
              </a:lnSpc>
              <a:spcAft>
                <a:spcPts val="0"/>
              </a:spcAft>
            </a:pPr>
            <a:r>
              <a:rPr lang="pt-BR" sz="3200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pt-BR" sz="3200" b="1" u="sng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SOBRENOME</a:t>
            </a:r>
            <a:r>
              <a:rPr lang="pt-BR" sz="3200" b="1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cap="all" baseline="300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200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; Autor </a:t>
            </a:r>
            <a:r>
              <a:rPr lang="pt-BR" sz="3200" b="1" u="sng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SOBRENOME</a:t>
            </a:r>
            <a:r>
              <a:rPr lang="pt-BR" sz="3200" b="1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cap="all" baseline="300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; Autor </a:t>
            </a:r>
            <a:r>
              <a:rPr lang="pt-BR" sz="3200" b="1" u="sng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SOBRENOME</a:t>
            </a:r>
            <a:r>
              <a:rPr lang="pt-BR" sz="3200" b="1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cap="all" baseline="300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00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; Autor </a:t>
            </a:r>
            <a:r>
              <a:rPr lang="pt-BR" sz="3200" b="1" u="sng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SOBRENOME</a:t>
            </a:r>
            <a:r>
              <a:rPr lang="pt-BR" sz="3200" b="1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cap="all" baseline="300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7200" cap="all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8000" cap="all" spc="140" dirty="0">
              <a:solidFill>
                <a:srgbClr val="7F7F7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pt-BR" sz="4000" i="1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E-mail para correspondência:</a:t>
            </a:r>
            <a:r>
              <a:rPr lang="pt-BR" sz="40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u="sng" dirty="0">
                <a:solidFill>
                  <a:srgbClr val="0072C6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  <a:hlinkClick r:id="rId6"/>
              </a:rPr>
              <a:t>emailautor@gmail.com</a:t>
            </a:r>
            <a:r>
              <a:rPr lang="pt-BR" sz="4000" b="1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pt-BR" sz="4000" b="1" u="sng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BR" sz="4000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18/XXX</a:t>
            </a:r>
            <a:r>
              <a:rPr lang="pt-BR" sz="4000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46DE0BAA-3FE5-6145-ADCD-47F7EA5A0C01}"/>
              </a:ext>
            </a:extLst>
          </p:cNvPr>
          <p:cNvCxnSpPr>
            <a:cxnSpLocks/>
          </p:cNvCxnSpPr>
          <p:nvPr/>
        </p:nvCxnSpPr>
        <p:spPr>
          <a:xfrm>
            <a:off x="16080690" y="9460762"/>
            <a:ext cx="0" cy="3032287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11B8BACC-376B-C848-9751-1578B5615D0A}"/>
              </a:ext>
            </a:extLst>
          </p:cNvPr>
          <p:cNvGrpSpPr/>
          <p:nvPr/>
        </p:nvGrpSpPr>
        <p:grpSpPr>
          <a:xfrm>
            <a:off x="378636" y="9530013"/>
            <a:ext cx="15365005" cy="1649506"/>
            <a:chOff x="347582" y="9530013"/>
            <a:chExt cx="15365005" cy="1649506"/>
          </a:xfrm>
        </p:grpSpPr>
        <p:grpSp>
          <p:nvGrpSpPr>
            <p:cNvPr id="62" name="Agrupar 61">
              <a:extLst>
                <a:ext uri="{FF2B5EF4-FFF2-40B4-BE49-F238E27FC236}">
                  <a16:creationId xmlns:a16="http://schemas.microsoft.com/office/drawing/2014/main" id="{1FEEE9C5-C435-B445-8106-39B9F445972D}"/>
                </a:ext>
              </a:extLst>
            </p:cNvPr>
            <p:cNvGrpSpPr/>
            <p:nvPr/>
          </p:nvGrpSpPr>
          <p:grpSpPr>
            <a:xfrm>
              <a:off x="360466" y="9530013"/>
              <a:ext cx="15352121" cy="1649506"/>
              <a:chOff x="360466" y="9530013"/>
              <a:chExt cx="15352121" cy="1649506"/>
            </a:xfrm>
          </p:grpSpPr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5FF016E6-1559-E64B-B5F0-23F49AC416BF}"/>
                  </a:ext>
                </a:extLst>
              </p:cNvPr>
              <p:cNvSpPr/>
              <p:nvPr/>
            </p:nvSpPr>
            <p:spPr>
              <a:xfrm>
                <a:off x="360466" y="9530013"/>
                <a:ext cx="15352121" cy="16495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8" name="Imagem 57">
                <a:extLst>
                  <a:ext uri="{FF2B5EF4-FFF2-40B4-BE49-F238E27FC236}">
                    <a16:creationId xmlns:a16="http://schemas.microsoft.com/office/drawing/2014/main" id="{390B81AB-738F-634F-B62D-FB7771F95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5400000">
                <a:off x="64944" y="9884044"/>
                <a:ext cx="1619558" cy="950610"/>
              </a:xfrm>
              <a:prstGeom prst="rect">
                <a:avLst/>
              </a:prstGeom>
            </p:spPr>
          </p:pic>
          <p:pic>
            <p:nvPicPr>
              <p:cNvPr id="61" name="Imagem 60">
                <a:extLst>
                  <a:ext uri="{FF2B5EF4-FFF2-40B4-BE49-F238E27FC236}">
                    <a16:creationId xmlns:a16="http://schemas.microsoft.com/office/drawing/2014/main" id="{2963595F-99B7-B046-9ACF-3CCE9AC07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16200000">
                <a:off x="14406721" y="9884044"/>
                <a:ext cx="1619558" cy="950610"/>
              </a:xfrm>
              <a:prstGeom prst="rect">
                <a:avLst/>
              </a:prstGeom>
            </p:spPr>
          </p:pic>
        </p:grp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A50D6153-1E09-364C-9943-D0DB82122797}"/>
                </a:ext>
              </a:extLst>
            </p:cNvPr>
            <p:cNvSpPr/>
            <p:nvPr/>
          </p:nvSpPr>
          <p:spPr>
            <a:xfrm>
              <a:off x="347582" y="9643778"/>
              <a:ext cx="15344224" cy="1321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7200" b="1" dirty="0">
                  <a:solidFill>
                    <a:srgbClr val="000000"/>
                  </a:solidFill>
                  <a:latin typeface="Courier New" panose="02070309020205020404" pitchFamily="49" charset="0"/>
                  <a:ea typeface="Arial" panose="020B0604020202020204" pitchFamily="34" charset="0"/>
                  <a:cs typeface="Arial" panose="020B0604020202020204" pitchFamily="34" charset="0"/>
                </a:rPr>
                <a:t>1. INTRODUÇÃO </a:t>
              </a:r>
              <a:endParaRPr lang="pt-BR" sz="80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9D7B48E7-AE15-8A40-AB38-CA957AE6354A}"/>
              </a:ext>
            </a:extLst>
          </p:cNvPr>
          <p:cNvGrpSpPr/>
          <p:nvPr/>
        </p:nvGrpSpPr>
        <p:grpSpPr>
          <a:xfrm>
            <a:off x="213161" y="19154626"/>
            <a:ext cx="15499148" cy="1649506"/>
            <a:chOff x="171876" y="16645904"/>
            <a:chExt cx="15499148" cy="1649506"/>
          </a:xfrm>
        </p:grpSpPr>
        <p:grpSp>
          <p:nvGrpSpPr>
            <p:cNvPr id="67" name="Agrupar 66">
              <a:extLst>
                <a:ext uri="{FF2B5EF4-FFF2-40B4-BE49-F238E27FC236}">
                  <a16:creationId xmlns:a16="http://schemas.microsoft.com/office/drawing/2014/main" id="{7C386B4B-A9D0-5D4A-868C-FBFE71C0024A}"/>
                </a:ext>
              </a:extLst>
            </p:cNvPr>
            <p:cNvGrpSpPr/>
            <p:nvPr/>
          </p:nvGrpSpPr>
          <p:grpSpPr>
            <a:xfrm>
              <a:off x="318903" y="16645904"/>
              <a:ext cx="15352121" cy="1649506"/>
              <a:chOff x="360466" y="9530013"/>
              <a:chExt cx="15352121" cy="1649506"/>
            </a:xfrm>
          </p:grpSpPr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3910FE23-BF8B-C64B-A816-413C7B87276B}"/>
                  </a:ext>
                </a:extLst>
              </p:cNvPr>
              <p:cNvSpPr/>
              <p:nvPr/>
            </p:nvSpPr>
            <p:spPr>
              <a:xfrm>
                <a:off x="360466" y="9530013"/>
                <a:ext cx="15352121" cy="16495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9" name="Imagem 68">
                <a:extLst>
                  <a:ext uri="{FF2B5EF4-FFF2-40B4-BE49-F238E27FC236}">
                    <a16:creationId xmlns:a16="http://schemas.microsoft.com/office/drawing/2014/main" id="{ED556ECB-D8BC-2748-8417-6D9B0E5C18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5400000">
                <a:off x="64944" y="9884044"/>
                <a:ext cx="1619558" cy="950610"/>
              </a:xfrm>
              <a:prstGeom prst="rect">
                <a:avLst/>
              </a:prstGeom>
            </p:spPr>
          </p:pic>
          <p:pic>
            <p:nvPicPr>
              <p:cNvPr id="70" name="Imagem 69">
                <a:extLst>
                  <a:ext uri="{FF2B5EF4-FFF2-40B4-BE49-F238E27FC236}">
                    <a16:creationId xmlns:a16="http://schemas.microsoft.com/office/drawing/2014/main" id="{AD449733-32C8-EE41-B1B5-32EDC05E1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16200000">
                <a:off x="14406721" y="9884044"/>
                <a:ext cx="1619558" cy="950610"/>
              </a:xfrm>
              <a:prstGeom prst="rect">
                <a:avLst/>
              </a:prstGeom>
            </p:spPr>
          </p:pic>
        </p:grp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AB46B6E7-CFBB-7145-81AD-E16D7C70B604}"/>
                </a:ext>
              </a:extLst>
            </p:cNvPr>
            <p:cNvSpPr/>
            <p:nvPr/>
          </p:nvSpPr>
          <p:spPr>
            <a:xfrm>
              <a:off x="171876" y="16794711"/>
              <a:ext cx="15333655" cy="1321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7200" b="1" dirty="0">
                  <a:solidFill>
                    <a:srgbClr val="000000"/>
                  </a:solidFill>
                  <a:latin typeface="Courier New" panose="02070309020205020404" pitchFamily="49" charset="0"/>
                  <a:ea typeface="Arial" panose="020B0604020202020204" pitchFamily="34" charset="0"/>
                  <a:cs typeface="Arial" panose="020B0604020202020204" pitchFamily="34" charset="0"/>
                </a:rPr>
                <a:t>2. MATERIAL E MÉTODOS</a:t>
              </a:r>
              <a:endParaRPr lang="pt-BR" sz="80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DFB82747-40A5-A845-9DFF-D6959D5AACA7}"/>
              </a:ext>
            </a:extLst>
          </p:cNvPr>
          <p:cNvGrpSpPr/>
          <p:nvPr/>
        </p:nvGrpSpPr>
        <p:grpSpPr>
          <a:xfrm>
            <a:off x="16708099" y="9541533"/>
            <a:ext cx="15415796" cy="1649506"/>
            <a:chOff x="318903" y="25763185"/>
            <a:chExt cx="15415796" cy="1649506"/>
          </a:xfrm>
        </p:grpSpPr>
        <p:grpSp>
          <p:nvGrpSpPr>
            <p:cNvPr id="71" name="Agrupar 70">
              <a:extLst>
                <a:ext uri="{FF2B5EF4-FFF2-40B4-BE49-F238E27FC236}">
                  <a16:creationId xmlns:a16="http://schemas.microsoft.com/office/drawing/2014/main" id="{90C32541-D92B-7445-B3B5-87052E163D40}"/>
                </a:ext>
              </a:extLst>
            </p:cNvPr>
            <p:cNvGrpSpPr/>
            <p:nvPr/>
          </p:nvGrpSpPr>
          <p:grpSpPr>
            <a:xfrm>
              <a:off x="318903" y="25763185"/>
              <a:ext cx="15352121" cy="1649506"/>
              <a:chOff x="360466" y="9530013"/>
              <a:chExt cx="15352121" cy="1649506"/>
            </a:xfrm>
          </p:grpSpPr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A7D22DFA-0C62-5948-99FC-F146C2F7718A}"/>
                  </a:ext>
                </a:extLst>
              </p:cNvPr>
              <p:cNvSpPr/>
              <p:nvPr/>
            </p:nvSpPr>
            <p:spPr>
              <a:xfrm>
                <a:off x="360466" y="9530013"/>
                <a:ext cx="15352121" cy="16495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3" name="Imagem 72">
                <a:extLst>
                  <a:ext uri="{FF2B5EF4-FFF2-40B4-BE49-F238E27FC236}">
                    <a16:creationId xmlns:a16="http://schemas.microsoft.com/office/drawing/2014/main" id="{208CF09E-8F09-9D45-974A-704F44367F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5400000">
                <a:off x="64944" y="9884044"/>
                <a:ext cx="1619558" cy="950610"/>
              </a:xfrm>
              <a:prstGeom prst="rect">
                <a:avLst/>
              </a:prstGeom>
            </p:spPr>
          </p:pic>
          <p:pic>
            <p:nvPicPr>
              <p:cNvPr id="74" name="Imagem 73">
                <a:extLst>
                  <a:ext uri="{FF2B5EF4-FFF2-40B4-BE49-F238E27FC236}">
                    <a16:creationId xmlns:a16="http://schemas.microsoft.com/office/drawing/2014/main" id="{D793F680-D348-7842-9728-FF9BE75AF7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16200000">
                <a:off x="14406721" y="9884044"/>
                <a:ext cx="1619558" cy="950610"/>
              </a:xfrm>
              <a:prstGeom prst="rect">
                <a:avLst/>
              </a:prstGeom>
            </p:spPr>
          </p:pic>
        </p:grp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154793B8-6DF3-274F-9C7C-D007CE882C6B}"/>
                </a:ext>
              </a:extLst>
            </p:cNvPr>
            <p:cNvSpPr/>
            <p:nvPr/>
          </p:nvSpPr>
          <p:spPr>
            <a:xfrm>
              <a:off x="338352" y="25968157"/>
              <a:ext cx="15396347" cy="1321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7200" b="1" dirty="0">
                  <a:solidFill>
                    <a:srgbClr val="000000"/>
                  </a:solidFill>
                  <a:latin typeface="Courier New" panose="02070309020205020404" pitchFamily="49" charset="0"/>
                  <a:ea typeface="Arial" panose="020B0604020202020204" pitchFamily="34" charset="0"/>
                  <a:cs typeface="Arial" panose="020B0604020202020204" pitchFamily="34" charset="0"/>
                </a:rPr>
                <a:t>3. RESULTADOS E DISCUSSÃO</a:t>
              </a:r>
              <a:endParaRPr lang="pt-BR" sz="80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76153EB2-79A8-8C49-AA07-33C1787FFD44}"/>
              </a:ext>
            </a:extLst>
          </p:cNvPr>
          <p:cNvGrpSpPr/>
          <p:nvPr/>
        </p:nvGrpSpPr>
        <p:grpSpPr>
          <a:xfrm>
            <a:off x="16607126" y="22657503"/>
            <a:ext cx="15352122" cy="1649506"/>
            <a:chOff x="16223030" y="13397942"/>
            <a:chExt cx="15352122" cy="1649506"/>
          </a:xfrm>
        </p:grpSpPr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5B2C3612-C82E-8B40-A072-1CBA4968552A}"/>
                </a:ext>
              </a:extLst>
            </p:cNvPr>
            <p:cNvGrpSpPr/>
            <p:nvPr/>
          </p:nvGrpSpPr>
          <p:grpSpPr>
            <a:xfrm>
              <a:off x="16223031" y="13397942"/>
              <a:ext cx="15352121" cy="1649506"/>
              <a:chOff x="360466" y="9530013"/>
              <a:chExt cx="15352121" cy="1649506"/>
            </a:xfrm>
          </p:grpSpPr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51D86047-B130-C942-B876-1B75468D32E5}"/>
                  </a:ext>
                </a:extLst>
              </p:cNvPr>
              <p:cNvSpPr/>
              <p:nvPr/>
            </p:nvSpPr>
            <p:spPr>
              <a:xfrm>
                <a:off x="360466" y="9530013"/>
                <a:ext cx="15352121" cy="16495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5" name="Imagem 64">
                <a:extLst>
                  <a:ext uri="{FF2B5EF4-FFF2-40B4-BE49-F238E27FC236}">
                    <a16:creationId xmlns:a16="http://schemas.microsoft.com/office/drawing/2014/main" id="{C36F0041-A999-6D44-AD5F-0A770F8E90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5400000">
                <a:off x="64944" y="9884044"/>
                <a:ext cx="1619558" cy="950610"/>
              </a:xfrm>
              <a:prstGeom prst="rect">
                <a:avLst/>
              </a:prstGeom>
            </p:spPr>
          </p:pic>
          <p:pic>
            <p:nvPicPr>
              <p:cNvPr id="66" name="Imagem 65">
                <a:extLst>
                  <a:ext uri="{FF2B5EF4-FFF2-40B4-BE49-F238E27FC236}">
                    <a16:creationId xmlns:a16="http://schemas.microsoft.com/office/drawing/2014/main" id="{7A139E03-AD43-194D-85E5-50889617E2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16200000">
                <a:off x="14406721" y="9884044"/>
                <a:ext cx="1619558" cy="950610"/>
              </a:xfrm>
              <a:prstGeom prst="rect">
                <a:avLst/>
              </a:prstGeom>
            </p:spPr>
          </p:pic>
        </p:grp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B11A71E7-8B38-AE42-BE2C-DC34BB0FE406}"/>
                </a:ext>
              </a:extLst>
            </p:cNvPr>
            <p:cNvSpPr/>
            <p:nvPr/>
          </p:nvSpPr>
          <p:spPr>
            <a:xfrm>
              <a:off x="16223030" y="13401170"/>
              <a:ext cx="15352121" cy="1611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800"/>
                </a:spcBef>
                <a:spcAft>
                  <a:spcPts val="1600"/>
                </a:spcAft>
              </a:pPr>
              <a:r>
                <a:rPr lang="pt-BR" sz="7200" b="1" dirty="0"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4. CONCLUSÃO</a:t>
              </a:r>
              <a:endParaRPr lang="pt-BR" sz="8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E6E508DA-0CD7-2C45-8B97-372897A1D5E0}"/>
              </a:ext>
            </a:extLst>
          </p:cNvPr>
          <p:cNvGrpSpPr/>
          <p:nvPr/>
        </p:nvGrpSpPr>
        <p:grpSpPr>
          <a:xfrm>
            <a:off x="16607126" y="29055913"/>
            <a:ext cx="15352121" cy="1713254"/>
            <a:chOff x="16192007" y="20460213"/>
            <a:chExt cx="15352121" cy="1713254"/>
          </a:xfrm>
        </p:grpSpPr>
        <p:grpSp>
          <p:nvGrpSpPr>
            <p:cNvPr id="75" name="Agrupar 74">
              <a:extLst>
                <a:ext uri="{FF2B5EF4-FFF2-40B4-BE49-F238E27FC236}">
                  <a16:creationId xmlns:a16="http://schemas.microsoft.com/office/drawing/2014/main" id="{CC23DE3E-823C-CE45-BCC7-1E603E4531D4}"/>
                </a:ext>
              </a:extLst>
            </p:cNvPr>
            <p:cNvGrpSpPr/>
            <p:nvPr/>
          </p:nvGrpSpPr>
          <p:grpSpPr>
            <a:xfrm>
              <a:off x="16192007" y="20523961"/>
              <a:ext cx="15352121" cy="1649506"/>
              <a:chOff x="360466" y="9530013"/>
              <a:chExt cx="15352121" cy="1649506"/>
            </a:xfrm>
          </p:grpSpPr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9571BA58-1013-2645-9AA7-92A0734E95AA}"/>
                  </a:ext>
                </a:extLst>
              </p:cNvPr>
              <p:cNvSpPr/>
              <p:nvPr/>
            </p:nvSpPr>
            <p:spPr>
              <a:xfrm>
                <a:off x="360466" y="9530013"/>
                <a:ext cx="15352121" cy="16495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7" name="Imagem 76">
                <a:extLst>
                  <a:ext uri="{FF2B5EF4-FFF2-40B4-BE49-F238E27FC236}">
                    <a16:creationId xmlns:a16="http://schemas.microsoft.com/office/drawing/2014/main" id="{E3D751E0-4019-E54B-A34A-E8093A9DC2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5400000">
                <a:off x="64944" y="9884044"/>
                <a:ext cx="1619558" cy="950610"/>
              </a:xfrm>
              <a:prstGeom prst="rect">
                <a:avLst/>
              </a:prstGeom>
            </p:spPr>
          </p:pic>
          <p:pic>
            <p:nvPicPr>
              <p:cNvPr id="78" name="Imagem 77">
                <a:extLst>
                  <a:ext uri="{FF2B5EF4-FFF2-40B4-BE49-F238E27FC236}">
                    <a16:creationId xmlns:a16="http://schemas.microsoft.com/office/drawing/2014/main" id="{9B5AD033-02CD-A044-AFFC-A97CA26DE6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16200000">
                <a:off x="14406721" y="9884044"/>
                <a:ext cx="1619558" cy="950610"/>
              </a:xfrm>
              <a:prstGeom prst="rect">
                <a:avLst/>
              </a:prstGeom>
            </p:spPr>
          </p:pic>
        </p:grp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29DFEFB0-4BB6-C54D-93B2-4ED55F2FE7DB}"/>
                </a:ext>
              </a:extLst>
            </p:cNvPr>
            <p:cNvSpPr/>
            <p:nvPr/>
          </p:nvSpPr>
          <p:spPr>
            <a:xfrm>
              <a:off x="16448794" y="20460213"/>
              <a:ext cx="14921072" cy="14853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ts val="800"/>
                </a:spcBef>
                <a:spcAft>
                  <a:spcPts val="1600"/>
                </a:spcAft>
              </a:pPr>
              <a:r>
                <a:rPr lang="pt-BR" sz="6600" b="1" dirty="0"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5.REFERENCIAL BIBLIOGRÁFICO</a:t>
              </a:r>
              <a:endParaRPr lang="pt-BR" sz="6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A28CA81E-CE35-D540-9745-99E1ACC802E9}"/>
              </a:ext>
            </a:extLst>
          </p:cNvPr>
          <p:cNvGrpSpPr/>
          <p:nvPr/>
        </p:nvGrpSpPr>
        <p:grpSpPr>
          <a:xfrm>
            <a:off x="16607126" y="35569774"/>
            <a:ext cx="15352121" cy="1651593"/>
            <a:chOff x="16607127" y="34956127"/>
            <a:chExt cx="15352121" cy="1651593"/>
          </a:xfrm>
        </p:grpSpPr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0DA97C57-7552-D04C-9CCA-49C85D41B999}"/>
                </a:ext>
              </a:extLst>
            </p:cNvPr>
            <p:cNvGrpSpPr/>
            <p:nvPr/>
          </p:nvGrpSpPr>
          <p:grpSpPr>
            <a:xfrm>
              <a:off x="16607127" y="34958214"/>
              <a:ext cx="15352121" cy="1649506"/>
              <a:chOff x="360466" y="9530013"/>
              <a:chExt cx="15352121" cy="1649506"/>
            </a:xfrm>
          </p:grpSpPr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61FB8E81-9466-2B46-BCBA-30481ADD91FA}"/>
                  </a:ext>
                </a:extLst>
              </p:cNvPr>
              <p:cNvSpPr/>
              <p:nvPr/>
            </p:nvSpPr>
            <p:spPr>
              <a:xfrm>
                <a:off x="360466" y="9530013"/>
                <a:ext cx="15352121" cy="16495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5" name="Imagem 84">
                <a:extLst>
                  <a:ext uri="{FF2B5EF4-FFF2-40B4-BE49-F238E27FC236}">
                    <a16:creationId xmlns:a16="http://schemas.microsoft.com/office/drawing/2014/main" id="{756C51B4-B52D-9C45-AA35-95EC7C6B27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5400000">
                <a:off x="64944" y="9884044"/>
                <a:ext cx="1619558" cy="950610"/>
              </a:xfrm>
              <a:prstGeom prst="rect">
                <a:avLst/>
              </a:prstGeom>
            </p:spPr>
          </p:pic>
          <p:pic>
            <p:nvPicPr>
              <p:cNvPr id="86" name="Imagem 85">
                <a:extLst>
                  <a:ext uri="{FF2B5EF4-FFF2-40B4-BE49-F238E27FC236}">
                    <a16:creationId xmlns:a16="http://schemas.microsoft.com/office/drawing/2014/main" id="{B64137E8-CF8B-C74B-82F6-E573C86DF8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6751"/>
              <a:stretch/>
            </p:blipFill>
            <p:spPr>
              <a:xfrm rot="16200000">
                <a:off x="14406721" y="9884044"/>
                <a:ext cx="1619558" cy="950610"/>
              </a:xfrm>
              <a:prstGeom prst="rect">
                <a:avLst/>
              </a:prstGeom>
            </p:spPr>
          </p:pic>
        </p:grp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9CBB559D-50A8-A048-8F79-6D29A222F37A}"/>
                </a:ext>
              </a:extLst>
            </p:cNvPr>
            <p:cNvSpPr/>
            <p:nvPr/>
          </p:nvSpPr>
          <p:spPr>
            <a:xfrm>
              <a:off x="16650089" y="34956127"/>
              <a:ext cx="15288377" cy="1611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800"/>
                </a:spcBef>
                <a:spcAft>
                  <a:spcPts val="1600"/>
                </a:spcAft>
              </a:pPr>
              <a:r>
                <a:rPr lang="pt-BR" sz="7200" b="1" dirty="0"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6. AGRADECIMENTOS</a:t>
              </a:r>
              <a:endParaRPr lang="pt-BR" sz="8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Retângulo 86">
            <a:extLst>
              <a:ext uri="{FF2B5EF4-FFF2-40B4-BE49-F238E27FC236}">
                <a16:creationId xmlns:a16="http://schemas.microsoft.com/office/drawing/2014/main" id="{FCFDCAB0-3478-294F-B73D-35C662E9BADF}"/>
              </a:ext>
            </a:extLst>
          </p:cNvPr>
          <p:cNvSpPr/>
          <p:nvPr/>
        </p:nvSpPr>
        <p:spPr>
          <a:xfrm>
            <a:off x="16199644" y="34452000"/>
            <a:ext cx="52661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(Opcional)</a:t>
            </a:r>
            <a:endParaRPr lang="pt-BR" dirty="0"/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D542734A-538E-1048-A529-579D77296045}"/>
              </a:ext>
            </a:extLst>
          </p:cNvPr>
          <p:cNvSpPr txBox="1"/>
          <p:nvPr/>
        </p:nvSpPr>
        <p:spPr>
          <a:xfrm>
            <a:off x="430472" y="11691257"/>
            <a:ext cx="15116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Este documento tem como objetivo apresentar o modelo para a confecção do pôster referente aos resumos simples e expandidos aprovados para o evento conjunto “ </a:t>
            </a:r>
            <a:r>
              <a:rPr lang="pt-BR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Simpósio de Produção e Preservação dos Recursos Florestais de Mato Grosso – </a:t>
            </a:r>
            <a:r>
              <a:rPr lang="pt-BR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SIMFLOR, II Semana Acadêmica da Engenharia Florestal – II SAEF e o XI Encontro de Atualizações Florestais – XI EAF ” que deverá seguir </a:t>
            </a:r>
            <a:r>
              <a:rPr lang="pt-BR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OBRIGATORIAMENTE</a:t>
            </a:r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este modelo, sendo redigido em letra Courier New, tamanho mínimo 30, com espaçamento simples e parágrafo justificado.</a:t>
            </a:r>
          </a:p>
          <a:p>
            <a:pPr algn="just"/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A seção “Introdução” deve ser breve e justificar o problema estudado de forma clara, utilizando-se revisão de literatura. O último parágrafo deve conter os objetivos do trabalho realizado.  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A035FA17-E2C3-7247-8D5D-17939B826F21}"/>
              </a:ext>
            </a:extLst>
          </p:cNvPr>
          <p:cNvSpPr txBox="1"/>
          <p:nvPr/>
        </p:nvSpPr>
        <p:spPr>
          <a:xfrm>
            <a:off x="358116" y="21310782"/>
            <a:ext cx="15261055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A seção “Material e Métodos” deve ser concisa, mas suficientemente clara, de modo que o leitor entenda os procedimentos, as categorias e perspectivas das análises adotadas. </a:t>
            </a:r>
          </a:p>
          <a:p>
            <a:pPr algn="just"/>
            <a:endParaRPr lang="pt-BR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As equações usadas devem ser apresentadas após referência no texto, conforme exemplo: </a:t>
            </a:r>
          </a:p>
          <a:p>
            <a:pPr algn="just"/>
            <a:endParaRPr lang="pt-BR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Para a o cálculo do índice de velocidade de germinação (IVG), foi utilizada a fórmula de Maguire (1962), como mostra a equação (1):</a:t>
            </a:r>
          </a:p>
          <a:p>
            <a:pPr algn="just"/>
            <a:endParaRPr lang="pt-BR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pt-BR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pt-BR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(1)</a:t>
            </a:r>
          </a:p>
          <a:p>
            <a:pPr algn="just"/>
            <a:endParaRPr lang="pt-BR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pt-BR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pt-BR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Em que: </a:t>
            </a:r>
            <a:r>
              <a:rPr lang="pt-BR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t-BR" sz="30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é o número de sementes por dia e, t</a:t>
            </a:r>
            <a:r>
              <a:rPr lang="pt-BR" sz="30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é o tempo (dias).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ja-JP" sz="2800" dirty="0">
              <a:solidFill>
                <a:srgbClr val="000000"/>
              </a:solidFill>
              <a:latin typeface="Courier New" panose="02070309020205020404" pitchFamily="49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ja-JP" sz="28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As tabelas devem fazer parte do corpo do trabalho e apresentadas no m</a:t>
            </a:r>
            <a:r>
              <a:rPr lang="pt-BR" altLang="ja-JP" sz="2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pt-BR" altLang="ja-JP" sz="28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dulo </a:t>
            </a:r>
            <a:r>
              <a:rPr lang="pt-BR" altLang="ja-JP" sz="2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altLang="ja-JP" sz="28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tabela</a:t>
            </a:r>
            <a:r>
              <a:rPr lang="pt-BR" altLang="ja-JP" sz="2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altLang="ja-JP" sz="28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 do Word. Os t</a:t>
            </a:r>
            <a:r>
              <a:rPr lang="pt-BR" altLang="ja-JP" sz="2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pt-BR" altLang="ja-JP" sz="28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tulos das tabelas devem ficar acima (sem ponto final). Exemplo:</a:t>
            </a:r>
            <a:endParaRPr lang="pt-BR" altLang="ja-JP" sz="2800" dirty="0"/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ja-JP" sz="2800" b="1" dirty="0">
              <a:solidFill>
                <a:srgbClr val="000000"/>
              </a:solidFill>
              <a:latin typeface="Courier New" panose="02070309020205020404" pitchFamily="49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ja-JP" sz="2800" b="1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Tabela 1.</a:t>
            </a:r>
            <a:r>
              <a:rPr lang="pt-BR" altLang="ja-JP" sz="28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 Tratamentos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5A34327D-457A-4B49-9FD0-7DBFD81D2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960200A4-2883-9A44-9E1F-AFC053527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" name="Objeto 101">
            <a:extLst>
              <a:ext uri="{FF2B5EF4-FFF2-40B4-BE49-F238E27FC236}">
                <a16:creationId xmlns:a16="http://schemas.microsoft.com/office/drawing/2014/main" id="{0AFA9973-51AF-3540-93E0-7570AC1B1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171237"/>
              </p:ext>
            </p:extLst>
          </p:nvPr>
        </p:nvGraphicFramePr>
        <p:xfrm>
          <a:off x="428750" y="26555767"/>
          <a:ext cx="3440261" cy="190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7" imgW="22237700" imgH="12293600" progId="Equation.3">
                  <p:embed/>
                </p:oleObj>
              </mc:Choice>
              <mc:Fallback>
                <p:oleObj r:id="rId7" imgW="22237700" imgH="1229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50" y="26555767"/>
                        <a:ext cx="3440261" cy="1901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Tabela 105">
            <a:extLst>
              <a:ext uri="{FF2B5EF4-FFF2-40B4-BE49-F238E27FC236}">
                <a16:creationId xmlns:a16="http://schemas.microsoft.com/office/drawing/2014/main" id="{B3F74D58-D580-5E44-B19E-AAC4C684A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689764"/>
              </p:ext>
            </p:extLst>
          </p:nvPr>
        </p:nvGraphicFramePr>
        <p:xfrm>
          <a:off x="355800" y="32508774"/>
          <a:ext cx="10076040" cy="25146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191286">
                  <a:extLst>
                    <a:ext uri="{9D8B030D-6E8A-4147-A177-3AD203B41FA5}">
                      <a16:colId xmlns:a16="http://schemas.microsoft.com/office/drawing/2014/main" val="648525693"/>
                    </a:ext>
                  </a:extLst>
                </a:gridCol>
                <a:gridCol w="3441220">
                  <a:extLst>
                    <a:ext uri="{9D8B030D-6E8A-4147-A177-3AD203B41FA5}">
                      <a16:colId xmlns:a16="http://schemas.microsoft.com/office/drawing/2014/main" val="3891390685"/>
                    </a:ext>
                  </a:extLst>
                </a:gridCol>
                <a:gridCol w="3443534">
                  <a:extLst>
                    <a:ext uri="{9D8B030D-6E8A-4147-A177-3AD203B41FA5}">
                      <a16:colId xmlns:a16="http://schemas.microsoft.com/office/drawing/2014/main" val="32810715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Tratamento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Variável 1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Variável 2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701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34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679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341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pt-BR" sz="300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</a:t>
                      </a:r>
                      <a:endParaRPr lang="pt-BR" sz="3000" dirty="0">
                        <a:solidFill>
                          <a:srgbClr val="7F7F7F"/>
                        </a:solidFill>
                        <a:effectLst/>
                        <a:latin typeface="Courier New" panose="02070309020205020404" pitchFamily="49" charset="0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0743201"/>
                  </a:ext>
                </a:extLst>
              </a:tr>
            </a:tbl>
          </a:graphicData>
        </a:graphic>
      </p:graphicFrame>
      <p:sp>
        <p:nvSpPr>
          <p:cNvPr id="107" name="Rectangle 8">
            <a:extLst>
              <a:ext uri="{FF2B5EF4-FFF2-40B4-BE49-F238E27FC236}">
                <a16:creationId xmlns:a16="http://schemas.microsoft.com/office/drawing/2014/main" id="{F187EB3B-A588-3D4F-8FA8-B8F5BE47F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7479" y="11556157"/>
            <a:ext cx="15393360" cy="1092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A se</a:t>
            </a:r>
            <a:r>
              <a:rPr lang="pt-BR" altLang="ja-JP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ão </a:t>
            </a: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 deve conter os dados obtidos na pesquisa. </a:t>
            </a:r>
            <a:endParaRPr kumimoji="0" lang="pt-BR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A discussão dos resultados deve estar baseada e comparada com a literatura utilizada no trabalho de pesquisa, indicando sua relevância, vantagens e poss</a:t>
            </a: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veis limita</a:t>
            </a: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ões. </a:t>
            </a:r>
            <a:endParaRPr kumimoji="0" lang="pt-BR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/>
            <a:r>
              <a:rPr kumimoji="0" lang="pt-BR" altLang="ja-JP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" panose="020B0604020202020204" pitchFamily="34" charset="0"/>
              </a:rPr>
              <a:t>As figuras devem aparecer logo após o texto que as mencione pela primeira vez, o mais próximo possível deste (podem ser </a:t>
            </a:r>
            <a:r>
              <a:rPr kumimoji="0" lang="pt-BR" altLang="ja-JP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coloridas </a:t>
            </a:r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ou escala de cinza com contrastes nítidos). </a:t>
            </a:r>
          </a:p>
          <a:p>
            <a:pPr algn="just"/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Os títulos das figuras devem ficar abaixo justificados. </a:t>
            </a:r>
          </a:p>
          <a:p>
            <a:pPr algn="just"/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As figuras podem corresponder a fluxogramas, fotografias, gráficos e esquemas.  Exemplo: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ja-JP" sz="3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ja-JP" sz="3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ja-JP" sz="3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ja-JP" sz="3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ja-JP" sz="3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ja-JP" sz="3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ja-JP" sz="3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ja-JP" sz="3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ja-JP" sz="3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ja-JP" sz="3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Figura 1.</a:t>
            </a:r>
            <a:r>
              <a:rPr lang="pt-BR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Distribuição da Floresta Ombrófila Mista no Brasil. Fonte: IBGE (2012).</a:t>
            </a:r>
          </a:p>
        </p:txBody>
      </p:sp>
      <p:pic>
        <p:nvPicPr>
          <p:cNvPr id="1033" name="Imagem 28">
            <a:extLst>
              <a:ext uri="{FF2B5EF4-FFF2-40B4-BE49-F238E27FC236}">
                <a16:creationId xmlns:a16="http://schemas.microsoft.com/office/drawing/2014/main" id="{40C7447B-FA4C-A74D-86BA-028EE85B983C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088" y="17364348"/>
            <a:ext cx="4079050" cy="385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tângulo 109">
            <a:extLst>
              <a:ext uri="{FF2B5EF4-FFF2-40B4-BE49-F238E27FC236}">
                <a16:creationId xmlns:a16="http://schemas.microsoft.com/office/drawing/2014/main" id="{1C1B8542-8C7D-4440-B247-3531AE78A114}"/>
              </a:ext>
            </a:extLst>
          </p:cNvPr>
          <p:cNvSpPr/>
          <p:nvPr/>
        </p:nvSpPr>
        <p:spPr>
          <a:xfrm>
            <a:off x="16678543" y="24431085"/>
            <a:ext cx="15259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30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Apresentar as principais conclusões obtidas no trabalho. Assim como recomendações para novos estudos. </a:t>
            </a:r>
            <a:endParaRPr lang="pt-BR" sz="3000" dirty="0">
              <a:solidFill>
                <a:srgbClr val="7F7F7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0C3A9505-72F5-FA41-A871-D3CC20D1435E}"/>
              </a:ext>
            </a:extLst>
          </p:cNvPr>
          <p:cNvSpPr/>
          <p:nvPr/>
        </p:nvSpPr>
        <p:spPr>
          <a:xfrm>
            <a:off x="16548354" y="31052603"/>
            <a:ext cx="15410893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30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Na seção “Bibliografia” devem ser listados apenas os trabalhos mencionados no texto, em ordem alfabética do sobrenome, pelo primeiro autor.</a:t>
            </a:r>
            <a:endParaRPr lang="pt-BR" sz="3000" dirty="0">
              <a:solidFill>
                <a:srgbClr val="7F7F7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30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Devem ser seguidas as normas ABNT 2002 – NBR 6023 – adotada como normas pela FENF.</a:t>
            </a:r>
            <a:endParaRPr lang="pt-BR" sz="3000" dirty="0">
              <a:solidFill>
                <a:srgbClr val="7F7F7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CDB81080-BE95-1240-A841-5ECBFE38A9CC}"/>
              </a:ext>
            </a:extLst>
          </p:cNvPr>
          <p:cNvSpPr/>
          <p:nvPr/>
        </p:nvSpPr>
        <p:spPr>
          <a:xfrm>
            <a:off x="16542210" y="37338192"/>
            <a:ext cx="15396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3000" dirty="0">
                <a:solidFill>
                  <a:srgbClr val="000000"/>
                </a:solidFill>
                <a:latin typeface="Courier New" panose="02070309020205020404" pitchFamily="49" charset="0"/>
                <a:ea typeface="Arial" panose="020B0604020202020204" pitchFamily="34" charset="0"/>
                <a:cs typeface="Arial" panose="020B0604020202020204" pitchFamily="34" charset="0"/>
              </a:rPr>
              <a:t>Na seção “Agradecimentos” de forma opcional, deverão ser devem ser listados os órgãos, instituições, parceiros, fomentadores, parceiros e apoiadores das pesquisas.</a:t>
            </a:r>
            <a:endParaRPr lang="pt-BR" sz="3000" dirty="0">
              <a:solidFill>
                <a:srgbClr val="7F7F7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38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16726</TotalTime>
  <Words>528</Words>
  <Application>Microsoft Macintosh PowerPoint</Application>
  <PresentationFormat>Personalizar</PresentationFormat>
  <Paragraphs>62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Courier New</vt:lpstr>
      <vt:lpstr>Perpetua</vt:lpstr>
      <vt:lpstr>Times New Roman</vt:lpstr>
      <vt:lpstr>Tema do Office</vt:lpstr>
      <vt:lpstr>Equation.3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Peres</dc:creator>
  <cp:lastModifiedBy>Mariana Peres</cp:lastModifiedBy>
  <cp:revision>120</cp:revision>
  <cp:lastPrinted>2018-10-04T15:25:44Z</cp:lastPrinted>
  <dcterms:created xsi:type="dcterms:W3CDTF">2018-08-28T19:04:56Z</dcterms:created>
  <dcterms:modified xsi:type="dcterms:W3CDTF">2018-10-05T23:51:08Z</dcterms:modified>
</cp:coreProperties>
</file>